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1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67" r:id="rId4"/>
    <p:sldId id="289" r:id="rId5"/>
    <p:sldId id="290" r:id="rId6"/>
    <p:sldId id="274" r:id="rId7"/>
  </p:sldIdLst>
  <p:sldSz cx="12192000" cy="6858000"/>
  <p:notesSz cx="6858000" cy="9144000"/>
  <p:custDataLst>
    <p:tags r:id="rId10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55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D9FCC"/>
    <a:srgbClr val="7F7F7F"/>
    <a:srgbClr val="EFF6FC"/>
    <a:srgbClr val="D9D9D9"/>
    <a:srgbClr val="DCDCDC"/>
    <a:srgbClr val="F0F0F0"/>
    <a:srgbClr val="E6E6E6"/>
    <a:srgbClr val="C8C8C8"/>
    <a:srgbClr val="FFFFFF"/>
    <a:srgbClr val="FAFA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86" d="100"/>
          <a:sy n="86" d="100"/>
        </p:scale>
        <p:origin x="614" y="62"/>
      </p:cViewPr>
      <p:guideLst>
        <p:guide orient="horz" pos="2055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2020/5/30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  <a:t>‹#›</a:t>
            </a:fld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  <a:t>2020/5/30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ags" Target="../tags/tag2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SO_TEMPLATE" hidden="1"/>
          <p:cNvSpPr/>
          <p:nvPr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2800" b="1" u="none" strike="noStrike" kern="1200" cap="none" spc="200" normalizeH="0">
          <a:solidFill>
            <a:schemeClr val="tx1"/>
          </a:solidFill>
          <a:uFillTx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150" normalizeH="0" baseline="0">
          <a:solidFill>
            <a:schemeClr val="tx1"/>
          </a:solidFill>
          <a:uFillTx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私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有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>
              <p:custDataLst>
                <p:tags r:id="rId2"/>
              </p:custDataLst>
            </p:nvPr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证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>
              <p:custDataLst>
                <p:tags r:id="rId3"/>
              </p:custDataLst>
            </p:nvPr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9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书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776923" y="704850"/>
            <a:ext cx="2621915" cy="1198880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en-US" altLang="zh-CN" sz="7200" b="1" dirty="0" err="1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nginx</a:t>
            </a:r>
            <a:endParaRPr lang="en-US" altLang="zh-CN" sz="72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任意多边形 5"/>
          <p:cNvSpPr/>
          <p:nvPr/>
        </p:nvSpPr>
        <p:spPr>
          <a:xfrm rot="2700000">
            <a:off x="1802130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7" name="任意多边形 6"/>
          <p:cNvSpPr/>
          <p:nvPr/>
        </p:nvSpPr>
        <p:spPr>
          <a:xfrm>
            <a:off x="1572260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854835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目</a:t>
            </a:r>
          </a:p>
        </p:txBody>
      </p:sp>
      <p:sp>
        <p:nvSpPr>
          <p:cNvPr id="10" name="任意多边形 9"/>
          <p:cNvSpPr/>
          <p:nvPr/>
        </p:nvSpPr>
        <p:spPr>
          <a:xfrm rot="2700000">
            <a:off x="3462655" y="2535555"/>
            <a:ext cx="1114425" cy="1114425"/>
          </a:xfrm>
          <a:custGeom>
            <a:avLst/>
            <a:gdLst>
              <a:gd name="connsiteX0" fmla="*/ 395 w 1755"/>
              <a:gd name="connsiteY0" fmla="*/ 404 h 1755"/>
              <a:gd name="connsiteX1" fmla="*/ 1755 w 1755"/>
              <a:gd name="connsiteY1" fmla="*/ 0 h 1755"/>
              <a:gd name="connsiteX2" fmla="*/ 1314 w 1755"/>
              <a:gd name="connsiteY2" fmla="*/ 1341 h 1755"/>
              <a:gd name="connsiteX3" fmla="*/ 0 w 1755"/>
              <a:gd name="connsiteY3" fmla="*/ 1755 h 1755"/>
              <a:gd name="connsiteX4" fmla="*/ 395 w 1755"/>
              <a:gd name="connsiteY4" fmla="*/ 404 h 17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55" h="1755">
                <a:moveTo>
                  <a:pt x="395" y="404"/>
                </a:moveTo>
                <a:lnTo>
                  <a:pt x="1755" y="0"/>
                </a:lnTo>
                <a:lnTo>
                  <a:pt x="1314" y="1341"/>
                </a:lnTo>
                <a:lnTo>
                  <a:pt x="0" y="1755"/>
                </a:lnTo>
                <a:lnTo>
                  <a:pt x="395" y="404"/>
                </a:lnTo>
                <a:close/>
              </a:path>
            </a:pathLst>
          </a:cu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任意多边形 10"/>
          <p:cNvSpPr/>
          <p:nvPr/>
        </p:nvSpPr>
        <p:spPr>
          <a:xfrm>
            <a:off x="3232785" y="3088640"/>
            <a:ext cx="771525" cy="1235710"/>
          </a:xfrm>
          <a:custGeom>
            <a:avLst/>
            <a:gdLst>
              <a:gd name="connsiteX0" fmla="*/ 0 w 1215"/>
              <a:gd name="connsiteY0" fmla="*/ 0 h 1946"/>
              <a:gd name="connsiteX1" fmla="*/ 1215 w 1215"/>
              <a:gd name="connsiteY1" fmla="*/ 641 h 1946"/>
              <a:gd name="connsiteX2" fmla="*/ 1215 w 1215"/>
              <a:gd name="connsiteY2" fmla="*/ 1946 h 1946"/>
              <a:gd name="connsiteX3" fmla="*/ 0 w 1215"/>
              <a:gd name="connsiteY3" fmla="*/ 1286 h 1946"/>
              <a:gd name="connsiteX4" fmla="*/ 0 w 1215"/>
              <a:gd name="connsiteY4" fmla="*/ 0 h 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5" h="1946">
                <a:moveTo>
                  <a:pt x="0" y="0"/>
                </a:moveTo>
                <a:lnTo>
                  <a:pt x="1215" y="641"/>
                </a:lnTo>
                <a:lnTo>
                  <a:pt x="1215" y="1946"/>
                </a:lnTo>
                <a:lnTo>
                  <a:pt x="0" y="1286"/>
                </a:lnTo>
                <a:lnTo>
                  <a:pt x="0" y="0"/>
                </a:lnTo>
                <a:close/>
              </a:path>
            </a:pathLst>
          </a:custGeom>
          <a:solidFill>
            <a:srgbClr val="6D9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3515360" y="2273300"/>
            <a:ext cx="1009015" cy="1014730"/>
          </a:xfrm>
          <a:prstGeom prst="rect">
            <a:avLst/>
          </a:prstGeom>
          <a:noFill/>
          <a:effectLst/>
          <a:scene3d>
            <a:camera prst="perspectiveBelow"/>
            <a:lightRig rig="threePt" dir="t"/>
          </a:scene3d>
          <a:sp3d extrusionH="76200">
            <a:contourClr>
              <a:srgbClr val="FFFFFF"/>
            </a:contourClr>
          </a:sp3d>
        </p:spPr>
        <p:txBody>
          <a:bodyPr wrap="square" rtlCol="0">
            <a:spAutoFit/>
            <a:sp3d prstMaterial="metal"/>
          </a:bodyPr>
          <a:lstStyle/>
          <a:p>
            <a:r>
              <a:rPr lang="zh-CN" altLang="en-US" sz="6000">
                <a:solidFill>
                  <a:schemeClr val="tx1">
                    <a:lumMod val="65000"/>
                    <a:lumOff val="3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rPr>
              <a:t>录</a:t>
            </a:r>
          </a:p>
        </p:txBody>
      </p:sp>
      <p:cxnSp>
        <p:nvCxnSpPr>
          <p:cNvPr id="25" name="直接连接符 24"/>
          <p:cNvCxnSpPr/>
          <p:nvPr/>
        </p:nvCxnSpPr>
        <p:spPr>
          <a:xfrm flipH="1">
            <a:off x="774383" y="704850"/>
            <a:ext cx="106432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/>
        </p:nvCxnSpPr>
        <p:spPr>
          <a:xfrm flipH="1">
            <a:off x="774383" y="6188710"/>
            <a:ext cx="10643235" cy="0"/>
          </a:xfrm>
          <a:prstGeom prst="line">
            <a:avLst/>
          </a:prstGeom>
          <a:ln w="19050">
            <a:solidFill>
              <a:srgbClr val="BEBEB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文本框 14"/>
          <p:cNvSpPr txBox="1"/>
          <p:nvPr/>
        </p:nvSpPr>
        <p:spPr>
          <a:xfrm>
            <a:off x="7139940" y="246218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介绍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7087535" y="3566351"/>
            <a:ext cx="3091180" cy="768159"/>
          </a:xfrm>
          <a:prstGeom prst="rect">
            <a:avLst/>
          </a:prstGeom>
          <a:noFill/>
        </p:spPr>
        <p:txBody>
          <a:bodyPr wrap="square" lIns="136525" tIns="136525" rIns="136525" bIns="136525" rtlCol="0">
            <a:spAutoFit/>
          </a:bodyPr>
          <a:lstStyle/>
          <a:p>
            <a:pPr algn="dist"/>
            <a:r>
              <a:rPr lang="zh-CN" altLang="en-US" dirty="0">
                <a:solidFill>
                  <a:schemeClr val="tx1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 </a:t>
            </a:r>
            <a:r>
              <a:rPr lang="en-US" altLang="zh-CN" dirty="0">
                <a:solidFill>
                  <a:srgbClr val="6D9FCC"/>
                </a:solidFill>
                <a:uFillTx/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|</a:t>
            </a:r>
            <a:r>
              <a:rPr lang="zh-CN" altLang="en-US" sz="3200" dirty="0">
                <a:latin typeface="微软雅黑 Light" panose="020B0502040204020203" charset="-122"/>
                <a:ea typeface="微软雅黑 Light" panose="020B0502040204020203" charset="-122"/>
                <a:cs typeface="微软雅黑 Light" panose="020B0502040204020203" charset="-122"/>
              </a:rPr>
              <a:t>实操</a:t>
            </a:r>
            <a:endParaRPr lang="zh-CN" altLang="en-US" dirty="0">
              <a:solidFill>
                <a:schemeClr val="tx1"/>
              </a:solidFill>
              <a:uFillTx/>
              <a:latin typeface="微软雅黑 Light" panose="020B0502040204020203" charset="-122"/>
              <a:ea typeface="微软雅黑 Light" panose="020B0502040204020203" charset="-122"/>
              <a:cs typeface="微软雅黑 Light" panose="020B0502040204020203" charset="-122"/>
            </a:endParaRPr>
          </a:p>
        </p:txBody>
      </p:sp>
      <p:grpSp>
        <p:nvGrpSpPr>
          <p:cNvPr id="28" name="组合 27"/>
          <p:cNvGrpSpPr/>
          <p:nvPr/>
        </p:nvGrpSpPr>
        <p:grpSpPr>
          <a:xfrm>
            <a:off x="6741160" y="2385695"/>
            <a:ext cx="398780" cy="2164080"/>
            <a:chOff x="11076" y="3757"/>
            <a:chExt cx="628" cy="3408"/>
          </a:xfrm>
        </p:grpSpPr>
        <p:cxnSp>
          <p:nvCxnSpPr>
            <p:cNvPr id="21" name="直接连接符 20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直接连接符 22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接连接符 25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直接连接符 26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组合 36"/>
          <p:cNvGrpSpPr/>
          <p:nvPr/>
        </p:nvGrpSpPr>
        <p:grpSpPr>
          <a:xfrm flipH="1">
            <a:off x="10287635" y="2385695"/>
            <a:ext cx="398780" cy="2164080"/>
            <a:chOff x="11076" y="3757"/>
            <a:chExt cx="628" cy="3408"/>
          </a:xfrm>
        </p:grpSpPr>
        <p:cxnSp>
          <p:nvCxnSpPr>
            <p:cNvPr id="38" name="直接连接符 37"/>
            <p:cNvCxnSpPr/>
            <p:nvPr/>
          </p:nvCxnSpPr>
          <p:spPr>
            <a:xfrm>
              <a:off x="11077" y="3757"/>
              <a:ext cx="3" cy="3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接连接符 38"/>
            <p:cNvCxnSpPr/>
            <p:nvPr/>
          </p:nvCxnSpPr>
          <p:spPr>
            <a:xfrm flipH="1">
              <a:off x="11076" y="3760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接连接符 39"/>
            <p:cNvCxnSpPr/>
            <p:nvPr/>
          </p:nvCxnSpPr>
          <p:spPr>
            <a:xfrm flipH="1">
              <a:off x="11076" y="4894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直接连接符 40"/>
            <p:cNvCxnSpPr/>
            <p:nvPr/>
          </p:nvCxnSpPr>
          <p:spPr>
            <a:xfrm flipH="1">
              <a:off x="11076" y="6028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直接连接符 41"/>
            <p:cNvCxnSpPr/>
            <p:nvPr/>
          </p:nvCxnSpPr>
          <p:spPr>
            <a:xfrm flipH="1">
              <a:off x="11076" y="7162"/>
              <a:ext cx="628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048682" y="1162028"/>
            <a:ext cx="8093999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b="1" dirty="0"/>
              <a:t>https </a:t>
            </a:r>
            <a:r>
              <a:rPr lang="zh-CN" altLang="en-US" sz="3600" b="1" dirty="0"/>
              <a:t>私有证书，就是自己配的证书，没有被官方机构认证的。</a:t>
            </a:r>
            <a:endParaRPr lang="en-US" altLang="zh-CN" sz="3600" b="1" dirty="0"/>
          </a:p>
          <a:p>
            <a:r>
              <a:rPr lang="zh-CN" altLang="en-US" sz="3600" b="1" dirty="0"/>
              <a:t>简单的讲就是，浏览器提醒不信任的。</a:t>
            </a:r>
            <a:endParaRPr lang="en-US" altLang="zh-CN" sz="3600" b="1" dirty="0"/>
          </a:p>
          <a:p>
            <a:r>
              <a:rPr lang="en-US" altLang="zh-CN" sz="3600" b="1" dirty="0">
                <a:solidFill>
                  <a:srgbClr val="FF0000"/>
                </a:solidFill>
              </a:rPr>
              <a:t>                          </a:t>
            </a:r>
            <a:r>
              <a:rPr lang="en-US" altLang="zh-CN" sz="8000" b="1" dirty="0">
                <a:solidFill>
                  <a:srgbClr val="FF0000"/>
                </a:solidFill>
              </a:rPr>
              <a:t>×</a:t>
            </a:r>
            <a:endParaRPr lang="zh-CN" altLang="en-US" sz="3600" b="1" dirty="0">
              <a:solidFill>
                <a:srgbClr val="FF0000"/>
              </a:solidFill>
            </a:endParaRP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252888" y="320129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私有证书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2192785" y="1165026"/>
            <a:ext cx="832357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1.</a:t>
            </a:r>
            <a:r>
              <a:rPr lang="zh-CN" altLang="en-US" dirty="0"/>
              <a:t>创建服务器证书密钥文件 </a:t>
            </a:r>
            <a:r>
              <a:rPr lang="en-US" altLang="zh-CN" dirty="0" err="1"/>
              <a:t>server.key</a:t>
            </a:r>
            <a:r>
              <a:rPr lang="zh-CN" altLang="en-US" dirty="0"/>
              <a:t>：</a:t>
            </a:r>
            <a:br>
              <a:rPr lang="en-US" altLang="zh-CN" sz="3600" dirty="0"/>
            </a:br>
            <a:r>
              <a:rPr lang="en-US" altLang="zh-CN" dirty="0" err="1"/>
              <a:t>openssl</a:t>
            </a:r>
            <a:r>
              <a:rPr lang="en-US" altLang="zh-CN" dirty="0"/>
              <a:t> </a:t>
            </a:r>
            <a:r>
              <a:rPr lang="en-US" altLang="zh-CN" dirty="0" err="1"/>
              <a:t>genrsa</a:t>
            </a:r>
            <a:r>
              <a:rPr lang="en-US" altLang="zh-CN" dirty="0"/>
              <a:t> -des3 -out </a:t>
            </a:r>
            <a:r>
              <a:rPr lang="en-US" altLang="zh-CN" dirty="0" err="1"/>
              <a:t>server.key</a:t>
            </a:r>
            <a:r>
              <a:rPr lang="en-US" altLang="zh-CN" dirty="0"/>
              <a:t> 1024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创建服务器证书的申请文件 </a:t>
            </a:r>
            <a:r>
              <a:rPr lang="en-US" altLang="zh-CN" dirty="0" err="1"/>
              <a:t>server.csr</a:t>
            </a:r>
            <a:br>
              <a:rPr lang="en-US" altLang="zh-CN" sz="3600" dirty="0"/>
            </a:br>
            <a:r>
              <a:rPr lang="en-US" altLang="zh-CN" dirty="0" err="1"/>
              <a:t>openssl</a:t>
            </a:r>
            <a:r>
              <a:rPr lang="en-US" altLang="zh-CN" dirty="0"/>
              <a:t> req -new -key </a:t>
            </a:r>
            <a:r>
              <a:rPr lang="en-US" altLang="zh-CN" dirty="0" err="1"/>
              <a:t>server.key</a:t>
            </a:r>
            <a:r>
              <a:rPr lang="en-US" altLang="zh-CN" dirty="0"/>
              <a:t> -out </a:t>
            </a:r>
            <a:r>
              <a:rPr lang="en-US" altLang="zh-CN" dirty="0" err="1"/>
              <a:t>server.csr</a:t>
            </a:r>
            <a:endParaRPr lang="en-US" altLang="zh-CN" dirty="0"/>
          </a:p>
          <a:p>
            <a:r>
              <a:rPr lang="en-US" altLang="zh-CN" dirty="0"/>
              <a:t>3.</a:t>
            </a:r>
            <a:r>
              <a:rPr lang="zh-CN" altLang="en-US" dirty="0"/>
              <a:t>在</a:t>
            </a:r>
            <a:r>
              <a:rPr lang="en-US" altLang="zh-CN" dirty="0" err="1"/>
              <a:t>server.key</a:t>
            </a:r>
            <a:r>
              <a:rPr lang="zh-CN" altLang="en-US" dirty="0"/>
              <a:t>中取出公钥</a:t>
            </a:r>
            <a:endParaRPr lang="en-US" altLang="zh-CN" dirty="0"/>
          </a:p>
          <a:p>
            <a:r>
              <a:rPr lang="en-US" altLang="zh-CN" dirty="0" err="1"/>
              <a:t>openssl</a:t>
            </a:r>
            <a:r>
              <a:rPr lang="en-US" altLang="zh-CN" dirty="0"/>
              <a:t> </a:t>
            </a:r>
            <a:r>
              <a:rPr lang="en-US" altLang="zh-CN" dirty="0" err="1"/>
              <a:t>rsa</a:t>
            </a:r>
            <a:r>
              <a:rPr lang="en-US" altLang="zh-CN" dirty="0"/>
              <a:t> -in </a:t>
            </a:r>
            <a:r>
              <a:rPr lang="en-US" altLang="zh-CN" dirty="0" err="1"/>
              <a:t>server.key</a:t>
            </a:r>
            <a:r>
              <a:rPr lang="en-US" altLang="zh-CN" dirty="0"/>
              <a:t> -out </a:t>
            </a:r>
            <a:r>
              <a:rPr lang="en-US" altLang="zh-CN" dirty="0" err="1"/>
              <a:t>pub_server.key</a:t>
            </a:r>
            <a:endParaRPr lang="en-US" altLang="zh-CN" dirty="0"/>
          </a:p>
          <a:p>
            <a:r>
              <a:rPr lang="en-US" altLang="zh-CN" dirty="0"/>
              <a:t>4.</a:t>
            </a:r>
            <a:r>
              <a:rPr lang="zh-CN" altLang="en-US" dirty="0"/>
              <a:t>生成证书文件</a:t>
            </a:r>
            <a:r>
              <a:rPr lang="en-US" altLang="zh-CN" dirty="0"/>
              <a:t>server.crt</a:t>
            </a:r>
          </a:p>
          <a:p>
            <a:r>
              <a:rPr lang="en-US" altLang="zh-CN" dirty="0" err="1"/>
              <a:t>openssl</a:t>
            </a:r>
            <a:r>
              <a:rPr lang="en-US" altLang="zh-CN" dirty="0"/>
              <a:t> x509 -req -days 365 -in </a:t>
            </a:r>
            <a:r>
              <a:rPr lang="en-US" altLang="zh-CN" dirty="0" err="1"/>
              <a:t>server.csr</a:t>
            </a:r>
            <a:r>
              <a:rPr lang="en-US" altLang="zh-CN" dirty="0"/>
              <a:t> -</a:t>
            </a:r>
            <a:r>
              <a:rPr lang="en-US" altLang="zh-CN" dirty="0" err="1"/>
              <a:t>signkey</a:t>
            </a:r>
            <a:r>
              <a:rPr lang="en-US" altLang="zh-CN" dirty="0"/>
              <a:t> </a:t>
            </a:r>
            <a:r>
              <a:rPr lang="en-US" altLang="zh-CN" dirty="0" err="1"/>
              <a:t>pub_server.key</a:t>
            </a:r>
            <a:r>
              <a:rPr lang="en-US" altLang="zh-CN" dirty="0"/>
              <a:t> -out server.crt</a:t>
            </a:r>
          </a:p>
          <a:p>
            <a:endParaRPr lang="zh-CN" altLang="en-US" sz="3600" b="1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261766" y="320129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实操步骤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8968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5" name="组合 44"/>
          <p:cNvGrpSpPr/>
          <p:nvPr/>
        </p:nvGrpSpPr>
        <p:grpSpPr>
          <a:xfrm>
            <a:off x="1934210" y="704850"/>
            <a:ext cx="8323580" cy="5442585"/>
            <a:chOff x="3046" y="1164"/>
            <a:chExt cx="13108" cy="8571"/>
          </a:xfrm>
        </p:grpSpPr>
        <p:sp>
          <p:nvSpPr>
            <p:cNvPr id="6" name="椭圆 5"/>
            <p:cNvSpPr/>
            <p:nvPr/>
          </p:nvSpPr>
          <p:spPr>
            <a:xfrm>
              <a:off x="6184" y="8584"/>
              <a:ext cx="6831" cy="1151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矩形 6"/>
            <p:cNvSpPr/>
            <p:nvPr/>
          </p:nvSpPr>
          <p:spPr>
            <a:xfrm>
              <a:off x="9381" y="8322"/>
              <a:ext cx="442" cy="7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" name="圆角矩形 2"/>
            <p:cNvSpPr/>
            <p:nvPr/>
          </p:nvSpPr>
          <p:spPr>
            <a:xfrm>
              <a:off x="3046" y="1164"/>
              <a:ext cx="13108" cy="5982"/>
            </a:xfrm>
            <a:prstGeom prst="roundRect">
              <a:avLst>
                <a:gd name="adj" fmla="val 5773"/>
              </a:avLst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5" name="任意多边形 4"/>
            <p:cNvSpPr/>
            <p:nvPr/>
          </p:nvSpPr>
          <p:spPr>
            <a:xfrm rot="5400000">
              <a:off x="8542" y="7801"/>
              <a:ext cx="2117" cy="442"/>
            </a:xfrm>
            <a:custGeom>
              <a:avLst/>
              <a:gdLst>
                <a:gd name="connsiteX0" fmla="*/ 0 w 2117"/>
                <a:gd name="connsiteY0" fmla="*/ 122 h 442"/>
                <a:gd name="connsiteX1" fmla="*/ 122 w 2117"/>
                <a:gd name="connsiteY1" fmla="*/ 0 h 442"/>
                <a:gd name="connsiteX2" fmla="*/ 2037 w 2117"/>
                <a:gd name="connsiteY2" fmla="*/ 2 h 442"/>
                <a:gd name="connsiteX3" fmla="*/ 2117 w 2117"/>
                <a:gd name="connsiteY3" fmla="*/ 212 h 442"/>
                <a:gd name="connsiteX4" fmla="*/ 2037 w 2117"/>
                <a:gd name="connsiteY4" fmla="*/ 442 h 442"/>
                <a:gd name="connsiteX5" fmla="*/ 122 w 2117"/>
                <a:gd name="connsiteY5" fmla="*/ 440 h 442"/>
                <a:gd name="connsiteX6" fmla="*/ 0 w 2117"/>
                <a:gd name="connsiteY6" fmla="*/ 318 h 442"/>
                <a:gd name="connsiteX7" fmla="*/ 0 w 2117"/>
                <a:gd name="connsiteY7" fmla="*/ 122 h 4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17" h="442">
                  <a:moveTo>
                    <a:pt x="0" y="122"/>
                  </a:moveTo>
                  <a:cubicBezTo>
                    <a:pt x="0" y="55"/>
                    <a:pt x="55" y="0"/>
                    <a:pt x="122" y="0"/>
                  </a:cubicBezTo>
                  <a:lnTo>
                    <a:pt x="2037" y="2"/>
                  </a:lnTo>
                  <a:cubicBezTo>
                    <a:pt x="2127" y="12"/>
                    <a:pt x="2117" y="145"/>
                    <a:pt x="2117" y="212"/>
                  </a:cubicBezTo>
                  <a:cubicBezTo>
                    <a:pt x="2117" y="279"/>
                    <a:pt x="2104" y="442"/>
                    <a:pt x="2037" y="442"/>
                  </a:cubicBezTo>
                  <a:lnTo>
                    <a:pt x="122" y="440"/>
                  </a:lnTo>
                  <a:cubicBezTo>
                    <a:pt x="55" y="440"/>
                    <a:pt x="0" y="385"/>
                    <a:pt x="0" y="318"/>
                  </a:cubicBezTo>
                  <a:lnTo>
                    <a:pt x="0" y="122"/>
                  </a:lnTo>
                  <a:close/>
                </a:path>
              </a:pathLst>
            </a:custGeom>
            <a:gradFill>
              <a:gsLst>
                <a:gs pos="0">
                  <a:srgbClr val="FFFFFF"/>
                </a:gs>
                <a:gs pos="47000">
                  <a:srgbClr val="EFF6FC"/>
                </a:gs>
                <a:gs pos="99000">
                  <a:schemeClr val="accent1">
                    <a:lumMod val="40000"/>
                    <a:lumOff val="60000"/>
                  </a:schemeClr>
                </a:gs>
              </a:gsLst>
              <a:lin ang="162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  <p:sp>
          <p:nvSpPr>
            <p:cNvPr id="40" name="任意多边形 39"/>
            <p:cNvSpPr/>
            <p:nvPr/>
          </p:nvSpPr>
          <p:spPr>
            <a:xfrm>
              <a:off x="3046" y="6801"/>
              <a:ext cx="13108" cy="345"/>
            </a:xfrm>
            <a:custGeom>
              <a:avLst/>
              <a:gdLst>
                <a:gd name="connsiteX0" fmla="*/ 12496 w 12496"/>
                <a:gd name="connsiteY0" fmla="*/ 0 h 345"/>
                <a:gd name="connsiteX1" fmla="*/ 12151 w 12496"/>
                <a:gd name="connsiteY1" fmla="*/ 345 h 345"/>
                <a:gd name="connsiteX2" fmla="*/ 345 w 12496"/>
                <a:gd name="connsiteY2" fmla="*/ 345 h 345"/>
                <a:gd name="connsiteX3" fmla="*/ 0 w 12496"/>
                <a:gd name="connsiteY3" fmla="*/ 0 h 345"/>
                <a:gd name="connsiteX4" fmla="*/ 12496 w 12496"/>
                <a:gd name="connsiteY4" fmla="*/ 0 h 3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496" h="345">
                  <a:moveTo>
                    <a:pt x="12496" y="0"/>
                  </a:moveTo>
                  <a:cubicBezTo>
                    <a:pt x="12496" y="191"/>
                    <a:pt x="12341" y="345"/>
                    <a:pt x="12151" y="345"/>
                  </a:cubicBezTo>
                  <a:lnTo>
                    <a:pt x="345" y="345"/>
                  </a:lnTo>
                  <a:cubicBezTo>
                    <a:pt x="155" y="345"/>
                    <a:pt x="0" y="191"/>
                    <a:pt x="0" y="0"/>
                  </a:cubicBezTo>
                  <a:lnTo>
                    <a:pt x="12496" y="0"/>
                  </a:ln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4" name="任意多边形 43"/>
            <p:cNvSpPr/>
            <p:nvPr/>
          </p:nvSpPr>
          <p:spPr>
            <a:xfrm>
              <a:off x="6184" y="9160"/>
              <a:ext cx="6831" cy="575"/>
            </a:xfrm>
            <a:custGeom>
              <a:avLst/>
              <a:gdLst>
                <a:gd name="connsiteX0" fmla="*/ 0 w 6831"/>
                <a:gd name="connsiteY0" fmla="*/ 0 h 575"/>
                <a:gd name="connsiteX1" fmla="*/ 3415 w 6831"/>
                <a:gd name="connsiteY1" fmla="*/ 398 h 575"/>
                <a:gd name="connsiteX2" fmla="*/ 6831 w 6831"/>
                <a:gd name="connsiteY2" fmla="*/ 0 h 575"/>
                <a:gd name="connsiteX3" fmla="*/ 3416 w 6831"/>
                <a:gd name="connsiteY3" fmla="*/ 575 h 575"/>
                <a:gd name="connsiteX4" fmla="*/ 0 w 6831"/>
                <a:gd name="connsiteY4" fmla="*/ 0 h 5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831" h="575">
                  <a:moveTo>
                    <a:pt x="0" y="0"/>
                  </a:moveTo>
                  <a:cubicBezTo>
                    <a:pt x="824" y="239"/>
                    <a:pt x="1233" y="398"/>
                    <a:pt x="3415" y="398"/>
                  </a:cubicBezTo>
                  <a:cubicBezTo>
                    <a:pt x="5597" y="398"/>
                    <a:pt x="6211" y="216"/>
                    <a:pt x="6831" y="0"/>
                  </a:cubicBezTo>
                  <a:cubicBezTo>
                    <a:pt x="6831" y="317"/>
                    <a:pt x="5302" y="575"/>
                    <a:pt x="3416" y="575"/>
                  </a:cubicBezTo>
                  <a:cubicBezTo>
                    <a:pt x="1529" y="575"/>
                    <a:pt x="0" y="317"/>
                    <a:pt x="0" y="0"/>
                  </a:cubicBezTo>
                  <a:close/>
                </a:path>
              </a:pathLst>
            </a:custGeom>
            <a:gradFill>
              <a:gsLst>
                <a:gs pos="10000">
                  <a:srgbClr val="EFF6FC"/>
                </a:gs>
                <a:gs pos="79000">
                  <a:schemeClr val="accent1">
                    <a:lumMod val="45000"/>
                    <a:lumOff val="55000"/>
                  </a:schemeClr>
                </a:gs>
              </a:gsLst>
              <a:lin ang="5400000" scaled="0"/>
            </a:gradFill>
            <a:ln w="6350"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Overflow="overflow" horzOverflow="overflow" vert="horz" wrap="square" numCol="1" spcCol="0" rtlCol="0" fromWordArt="0" anchor="ctr" anchorCtr="0" forceAA="0" compatLnSpc="1">
              <a:noAutofit/>
            </a:bodyPr>
            <a:lstStyle/>
            <a:p>
              <a:pPr lvl="0" algn="ctr">
                <a:buClrTx/>
                <a:buSzTx/>
                <a:buFontTx/>
              </a:pPr>
              <a:endParaRPr lang="zh-CN" altLang="en-US">
                <a:sym typeface="+mn-ea"/>
              </a:endParaRPr>
            </a:p>
          </p:txBody>
        </p:sp>
      </p:grpSp>
      <p:cxnSp>
        <p:nvCxnSpPr>
          <p:cNvPr id="25" name="直接连接符 24"/>
          <p:cNvCxnSpPr/>
          <p:nvPr/>
        </p:nvCxnSpPr>
        <p:spPr>
          <a:xfrm flipV="1">
            <a:off x="7747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11341100" y="704850"/>
            <a:ext cx="0" cy="549275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文本框 3"/>
          <p:cNvSpPr txBox="1"/>
          <p:nvPr/>
        </p:nvSpPr>
        <p:spPr>
          <a:xfrm>
            <a:off x="1934213" y="906750"/>
            <a:ext cx="832357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050" dirty="0"/>
              <a:t> server {</a:t>
            </a:r>
          </a:p>
          <a:p>
            <a:r>
              <a:rPr lang="en-US" altLang="zh-CN" sz="1050" dirty="0"/>
              <a:t>        listen       443 </a:t>
            </a:r>
            <a:r>
              <a:rPr lang="en-US" altLang="zh-CN" sz="1050" dirty="0" err="1"/>
              <a:t>ssl</a:t>
            </a:r>
            <a:r>
              <a:rPr lang="en-US" altLang="zh-CN" sz="1050" dirty="0"/>
              <a:t> http2 </a:t>
            </a:r>
            <a:r>
              <a:rPr lang="en-US" altLang="zh-CN" sz="1050" dirty="0" err="1"/>
              <a:t>default_server</a:t>
            </a:r>
            <a:r>
              <a:rPr lang="en-US" altLang="zh-CN" sz="1050" dirty="0"/>
              <a:t>;</a:t>
            </a:r>
          </a:p>
          <a:p>
            <a:r>
              <a:rPr lang="en-US" altLang="zh-CN" sz="1050" dirty="0"/>
              <a:t>        listen       [::]:443 </a:t>
            </a:r>
            <a:r>
              <a:rPr lang="en-US" altLang="zh-CN" sz="1050" dirty="0" err="1"/>
              <a:t>ssl</a:t>
            </a:r>
            <a:r>
              <a:rPr lang="en-US" altLang="zh-CN" sz="1050" dirty="0"/>
              <a:t> http2 </a:t>
            </a:r>
            <a:r>
              <a:rPr lang="en-US" altLang="zh-CN" sz="1050" dirty="0" err="1"/>
              <a:t>default_server</a:t>
            </a:r>
            <a:r>
              <a:rPr lang="en-US" altLang="zh-CN" sz="1050" dirty="0"/>
              <a:t>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server_name</a:t>
            </a:r>
            <a:r>
              <a:rPr lang="en-US" altLang="zh-CN" sz="1050" dirty="0"/>
              <a:t>  _;</a:t>
            </a:r>
          </a:p>
          <a:p>
            <a:r>
              <a:rPr lang="en-US" altLang="zh-CN" sz="1050" dirty="0"/>
              <a:t>        root         /</a:t>
            </a:r>
            <a:r>
              <a:rPr lang="en-US" altLang="zh-CN" sz="1050" dirty="0" err="1"/>
              <a:t>usr</a:t>
            </a:r>
            <a:r>
              <a:rPr lang="en-US" altLang="zh-CN" sz="1050" dirty="0"/>
              <a:t>/share/</a:t>
            </a:r>
            <a:r>
              <a:rPr lang="en-US" altLang="zh-CN" sz="1050" dirty="0" err="1"/>
              <a:t>nginx</a:t>
            </a:r>
            <a:r>
              <a:rPr lang="en-US" altLang="zh-CN" sz="1050" dirty="0"/>
              <a:t>/html;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ssl_certificate</a:t>
            </a:r>
            <a:r>
              <a:rPr lang="en-US" altLang="zh-CN" sz="1050" dirty="0"/>
              <a:t> "/</a:t>
            </a:r>
            <a:r>
              <a:rPr lang="en-US" altLang="zh-CN" sz="1050" dirty="0" err="1"/>
              <a:t>etc</a:t>
            </a:r>
            <a:r>
              <a:rPr lang="en-US" altLang="zh-CN" sz="1050" dirty="0"/>
              <a:t>/</a:t>
            </a:r>
            <a:r>
              <a:rPr lang="en-US" altLang="zh-CN" sz="1050" dirty="0" err="1"/>
              <a:t>nginx</a:t>
            </a:r>
            <a:r>
              <a:rPr lang="en-US" altLang="zh-CN" sz="1050" dirty="0"/>
              <a:t>/cert/server.crt";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ssl_certificate_key</a:t>
            </a:r>
            <a:r>
              <a:rPr lang="en-US" altLang="zh-CN" sz="1050" dirty="0"/>
              <a:t> "/</a:t>
            </a:r>
            <a:r>
              <a:rPr lang="en-US" altLang="zh-CN" sz="1050" dirty="0" err="1"/>
              <a:t>etc</a:t>
            </a:r>
            <a:r>
              <a:rPr lang="en-US" altLang="zh-CN" sz="1050" dirty="0"/>
              <a:t>/</a:t>
            </a:r>
            <a:r>
              <a:rPr lang="en-US" altLang="zh-CN" sz="1050" dirty="0" err="1"/>
              <a:t>nginx</a:t>
            </a:r>
            <a:r>
              <a:rPr lang="en-US" altLang="zh-CN" sz="1050" dirty="0"/>
              <a:t>/cert/</a:t>
            </a:r>
            <a:r>
              <a:rPr lang="en-US" altLang="zh-CN" sz="1050" dirty="0" err="1"/>
              <a:t>pub_server.key</a:t>
            </a:r>
            <a:r>
              <a:rPr lang="en-US" altLang="zh-CN" sz="1050" dirty="0"/>
              <a:t>";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ssl_session_cache</a:t>
            </a:r>
            <a:r>
              <a:rPr lang="en-US" altLang="zh-CN" sz="1050" dirty="0"/>
              <a:t> shared:SSL:1m;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ssl_session_timeout</a:t>
            </a:r>
            <a:r>
              <a:rPr lang="en-US" altLang="zh-CN" sz="1050" dirty="0"/>
              <a:t>  10m;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ssl_ciphers</a:t>
            </a:r>
            <a:r>
              <a:rPr lang="en-US" altLang="zh-CN" sz="1050" dirty="0"/>
              <a:t> HIGH:!</a:t>
            </a:r>
            <a:r>
              <a:rPr lang="en-US" altLang="zh-CN" sz="1050" dirty="0" err="1"/>
              <a:t>aNULL</a:t>
            </a:r>
            <a:r>
              <a:rPr lang="en-US" altLang="zh-CN" sz="1050" dirty="0"/>
              <a:t>:!MD5;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ssl_prefer_server_ciphers</a:t>
            </a:r>
            <a:r>
              <a:rPr lang="en-US" altLang="zh-CN" sz="1050" dirty="0"/>
              <a:t> on;</a:t>
            </a:r>
          </a:p>
          <a:p>
            <a:r>
              <a:rPr lang="en-US" altLang="zh-CN" sz="1050" dirty="0"/>
              <a:t>        # Load configuration files for the default server block.</a:t>
            </a:r>
          </a:p>
          <a:p>
            <a:r>
              <a:rPr lang="en-US" altLang="zh-CN" sz="1050" dirty="0"/>
              <a:t>        include /</a:t>
            </a:r>
            <a:r>
              <a:rPr lang="en-US" altLang="zh-CN" sz="1050" dirty="0" err="1"/>
              <a:t>etc</a:t>
            </a:r>
            <a:r>
              <a:rPr lang="en-US" altLang="zh-CN" sz="1050" dirty="0"/>
              <a:t>/</a:t>
            </a:r>
            <a:r>
              <a:rPr lang="en-US" altLang="zh-CN" sz="1050" dirty="0" err="1"/>
              <a:t>nginx</a:t>
            </a:r>
            <a:r>
              <a:rPr lang="en-US" altLang="zh-CN" sz="1050" dirty="0"/>
              <a:t>/</a:t>
            </a:r>
            <a:r>
              <a:rPr lang="en-US" altLang="zh-CN" sz="1050" dirty="0" err="1"/>
              <a:t>default.d</a:t>
            </a:r>
            <a:r>
              <a:rPr lang="en-US" altLang="zh-CN" sz="1050" dirty="0"/>
              <a:t>/*.conf;</a:t>
            </a:r>
          </a:p>
          <a:p>
            <a:r>
              <a:rPr lang="en-US" altLang="zh-CN" sz="1050" dirty="0"/>
              <a:t>        location / {</a:t>
            </a:r>
          </a:p>
          <a:p>
            <a:r>
              <a:rPr lang="en-US" altLang="zh-CN" sz="1050" dirty="0"/>
              <a:t>        }</a:t>
            </a:r>
            <a:endParaRPr lang="en-US" altLang="zh-CN" sz="1050" i="1" dirty="0"/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error_page</a:t>
            </a:r>
            <a:r>
              <a:rPr lang="en-US" altLang="zh-CN" sz="1050" dirty="0"/>
              <a:t> 404 /404.html;</a:t>
            </a:r>
          </a:p>
          <a:p>
            <a:r>
              <a:rPr lang="en-US" altLang="zh-CN" sz="1050" dirty="0"/>
              <a:t>            location = /40x.html {</a:t>
            </a:r>
          </a:p>
          <a:p>
            <a:r>
              <a:rPr lang="en-US" altLang="zh-CN" sz="1050" dirty="0"/>
              <a:t>        }</a:t>
            </a:r>
          </a:p>
          <a:p>
            <a:r>
              <a:rPr lang="en-US" altLang="zh-CN" sz="1050" dirty="0"/>
              <a:t>        </a:t>
            </a:r>
            <a:r>
              <a:rPr lang="en-US" altLang="zh-CN" sz="1050" dirty="0" err="1"/>
              <a:t>error_page</a:t>
            </a:r>
            <a:r>
              <a:rPr lang="en-US" altLang="zh-CN" sz="1050" dirty="0"/>
              <a:t> 500 502 503 504 /50x.html;</a:t>
            </a:r>
          </a:p>
          <a:p>
            <a:r>
              <a:rPr lang="en-US" altLang="zh-CN" sz="1050" dirty="0"/>
              <a:t>            location = /50x.html {</a:t>
            </a:r>
          </a:p>
          <a:p>
            <a:r>
              <a:rPr lang="en-US" altLang="zh-CN" sz="1050" dirty="0"/>
              <a:t>        }</a:t>
            </a:r>
          </a:p>
          <a:p>
            <a:r>
              <a:rPr lang="en-US" altLang="zh-CN" sz="1050" dirty="0"/>
              <a:t>    }</a:t>
            </a:r>
            <a:endParaRPr lang="zh-CN" altLang="en-US" sz="1050" dirty="0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0B305B6C-A197-42D4-A3F0-96EE65CF262E}"/>
              </a:ext>
            </a:extLst>
          </p:cNvPr>
          <p:cNvSpPr/>
          <p:nvPr/>
        </p:nvSpPr>
        <p:spPr>
          <a:xfrm>
            <a:off x="2261766" y="320129"/>
            <a:ext cx="2441694" cy="769441"/>
          </a:xfrm>
          <a:prstGeom prst="rect">
            <a:avLst/>
          </a:prstGeom>
          <a:noFill/>
          <a:ln>
            <a:noFill/>
          </a:ln>
        </p:spPr>
        <p:txBody>
          <a:bodyPr wrap="none" rtlCol="0" anchor="t">
            <a:spAutoFit/>
          </a:bodyPr>
          <a:lstStyle/>
          <a:p>
            <a:pPr algn="ctr"/>
            <a:r>
              <a:rPr lang="zh-CN" altLang="en-US" sz="4400" b="1" dirty="0">
                <a:gradFill>
                  <a:gsLst>
                    <a:gs pos="0">
                      <a:srgbClr val="14CD68"/>
                    </a:gs>
                    <a:gs pos="100000">
                      <a:srgbClr val="0B6E38"/>
                    </a:gs>
                  </a:gsLst>
                  <a:lin scaled="0"/>
                </a:gra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实操步骤</a:t>
            </a:r>
            <a:endParaRPr lang="en-US" altLang="zh-CN" sz="4400" b="1" dirty="0">
              <a:gradFill>
                <a:gsLst>
                  <a:gs pos="0">
                    <a:srgbClr val="14CD68"/>
                  </a:gs>
                  <a:gs pos="100000">
                    <a:srgbClr val="0B6E38"/>
                  </a:gs>
                </a:gsLst>
                <a:lin scaled="0"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02652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组合 20"/>
          <p:cNvGrpSpPr/>
          <p:nvPr/>
        </p:nvGrpSpPr>
        <p:grpSpPr>
          <a:xfrm>
            <a:off x="2957830" y="2403475"/>
            <a:ext cx="6221095" cy="2051050"/>
            <a:chOff x="5746" y="3686"/>
            <a:chExt cx="9797" cy="3230"/>
          </a:xfrm>
        </p:grpSpPr>
        <p:sp>
          <p:nvSpPr>
            <p:cNvPr id="6" name="任意多边形 5"/>
            <p:cNvSpPr/>
            <p:nvPr/>
          </p:nvSpPr>
          <p:spPr>
            <a:xfrm rot="2700000">
              <a:off x="61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" name="任意多边形 6"/>
            <p:cNvSpPr/>
            <p:nvPr/>
          </p:nvSpPr>
          <p:spPr>
            <a:xfrm>
              <a:off x="57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文本框 7"/>
            <p:cNvSpPr txBox="1"/>
            <p:nvPr/>
          </p:nvSpPr>
          <p:spPr>
            <a:xfrm>
              <a:off x="61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2" name="任意多边形 11"/>
            <p:cNvSpPr/>
            <p:nvPr/>
          </p:nvSpPr>
          <p:spPr>
            <a:xfrm rot="2700000">
              <a:off x="860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任意多边形 12"/>
            <p:cNvSpPr/>
            <p:nvPr/>
          </p:nvSpPr>
          <p:spPr>
            <a:xfrm>
              <a:off x="824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869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谢</a:t>
              </a:r>
            </a:p>
          </p:txBody>
        </p:sp>
        <p:sp>
          <p:nvSpPr>
            <p:cNvPr id="15" name="任意多边形 14"/>
            <p:cNvSpPr/>
            <p:nvPr/>
          </p:nvSpPr>
          <p:spPr>
            <a:xfrm rot="2700000">
              <a:off x="1114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6" name="任意多边形 15"/>
            <p:cNvSpPr/>
            <p:nvPr/>
          </p:nvSpPr>
          <p:spPr>
            <a:xfrm>
              <a:off x="1078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123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观</a:t>
              </a:r>
            </a:p>
          </p:txBody>
        </p:sp>
        <p:sp>
          <p:nvSpPr>
            <p:cNvPr id="18" name="任意多边形 17"/>
            <p:cNvSpPr/>
            <p:nvPr/>
          </p:nvSpPr>
          <p:spPr>
            <a:xfrm rot="2700000">
              <a:off x="13788" y="4099"/>
              <a:ext cx="1755" cy="1755"/>
            </a:xfrm>
            <a:custGeom>
              <a:avLst/>
              <a:gdLst>
                <a:gd name="connsiteX0" fmla="*/ 395 w 1755"/>
                <a:gd name="connsiteY0" fmla="*/ 404 h 1755"/>
                <a:gd name="connsiteX1" fmla="*/ 1755 w 1755"/>
                <a:gd name="connsiteY1" fmla="*/ 0 h 1755"/>
                <a:gd name="connsiteX2" fmla="*/ 1314 w 1755"/>
                <a:gd name="connsiteY2" fmla="*/ 1341 h 1755"/>
                <a:gd name="connsiteX3" fmla="*/ 0 w 1755"/>
                <a:gd name="connsiteY3" fmla="*/ 1755 h 1755"/>
                <a:gd name="connsiteX4" fmla="*/ 395 w 1755"/>
                <a:gd name="connsiteY4" fmla="*/ 404 h 17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5" h="1755">
                  <a:moveTo>
                    <a:pt x="395" y="404"/>
                  </a:moveTo>
                  <a:lnTo>
                    <a:pt x="1755" y="0"/>
                  </a:lnTo>
                  <a:lnTo>
                    <a:pt x="1314" y="1341"/>
                  </a:lnTo>
                  <a:lnTo>
                    <a:pt x="0" y="1755"/>
                  </a:lnTo>
                  <a:lnTo>
                    <a:pt x="395" y="404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任意多边形 18"/>
            <p:cNvSpPr/>
            <p:nvPr/>
          </p:nvSpPr>
          <p:spPr>
            <a:xfrm>
              <a:off x="13426" y="4970"/>
              <a:ext cx="1215" cy="1946"/>
            </a:xfrm>
            <a:custGeom>
              <a:avLst/>
              <a:gdLst>
                <a:gd name="connsiteX0" fmla="*/ 0 w 1215"/>
                <a:gd name="connsiteY0" fmla="*/ 0 h 1946"/>
                <a:gd name="connsiteX1" fmla="*/ 1215 w 1215"/>
                <a:gd name="connsiteY1" fmla="*/ 641 h 1946"/>
                <a:gd name="connsiteX2" fmla="*/ 1215 w 1215"/>
                <a:gd name="connsiteY2" fmla="*/ 1946 h 1946"/>
                <a:gd name="connsiteX3" fmla="*/ 0 w 1215"/>
                <a:gd name="connsiteY3" fmla="*/ 1286 h 1946"/>
                <a:gd name="connsiteX4" fmla="*/ 0 w 1215"/>
                <a:gd name="connsiteY4" fmla="*/ 0 h 19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5" h="1946">
                  <a:moveTo>
                    <a:pt x="0" y="0"/>
                  </a:moveTo>
                  <a:lnTo>
                    <a:pt x="1215" y="641"/>
                  </a:lnTo>
                  <a:lnTo>
                    <a:pt x="1215" y="1946"/>
                  </a:lnTo>
                  <a:lnTo>
                    <a:pt x="0" y="128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3871" y="3686"/>
              <a:ext cx="1589" cy="1598"/>
            </a:xfrm>
            <a:prstGeom prst="rect">
              <a:avLst/>
            </a:prstGeom>
            <a:noFill/>
            <a:effectLst/>
            <a:scene3d>
              <a:camera prst="perspectiveBelow"/>
              <a:lightRig rig="threePt" dir="t"/>
            </a:scene3d>
            <a:sp3d extrusionH="76200">
              <a:contourClr>
                <a:srgbClr val="FFFFFF"/>
              </a:contourClr>
            </a:sp3d>
          </p:spPr>
          <p:txBody>
            <a:bodyPr wrap="square" rtlCol="0">
              <a:spAutoFit/>
              <a:sp3d prstMaterial="metal"/>
            </a:bodyPr>
            <a:lstStyle/>
            <a:p>
              <a:r>
                <a:rPr lang="zh-CN" altLang="en-US" sz="6000">
                  <a:solidFill>
                    <a:schemeClr val="tx1">
                      <a:lumMod val="65000"/>
                      <a:lumOff val="35000"/>
                    </a:schemeClr>
                  </a:solidFill>
                  <a:latin typeface="微软雅黑 Light" panose="020B0502040204020203" charset="-122"/>
                  <a:ea typeface="微软雅黑 Light" panose="020B0502040204020203" charset="-122"/>
                </a:rPr>
                <a:t>看</a:t>
              </a:r>
            </a:p>
          </p:txBody>
        </p:sp>
      </p:grpSp>
      <p:sp>
        <p:nvSpPr>
          <p:cNvPr id="22" name="矩形 21"/>
          <p:cNvSpPr/>
          <p:nvPr/>
        </p:nvSpPr>
        <p:spPr>
          <a:xfrm>
            <a:off x="561975" y="495300"/>
            <a:ext cx="11068050" cy="5867400"/>
          </a:xfrm>
          <a:prstGeom prst="rect">
            <a:avLst/>
          </a:prstGeom>
          <a:noFill/>
          <a:ln w="12700" cmpd="sng">
            <a:solidFill>
              <a:schemeClr val="tx1">
                <a:lumMod val="85000"/>
                <a:lumOff val="15000"/>
                <a:alpha val="43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24" name="直接连接符 23"/>
          <p:cNvCxnSpPr/>
          <p:nvPr/>
        </p:nvCxnSpPr>
        <p:spPr>
          <a:xfrm>
            <a:off x="777240" y="7048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777240" y="70485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 rot="16200000" flipH="1">
            <a:off x="10922000" y="5683250"/>
            <a:ext cx="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连接符 26"/>
          <p:cNvCxnSpPr/>
          <p:nvPr/>
        </p:nvCxnSpPr>
        <p:spPr>
          <a:xfrm rot="16200000">
            <a:off x="10883900" y="5652770"/>
            <a:ext cx="10287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626399e8-be46-466c-845a-a3d277ce97ec}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TEMPLATE_SUBCATEGORY" val="0"/>
  <p:tag name="KSO_WM_TAG_VERSION" val="1.0"/>
  <p:tag name="KSO_WM_BEAUTIFY_FLAG" val="#wm#"/>
  <p:tag name="KSO_WM_TEMPLATE_CATEGORY" val="custom"/>
  <p:tag name="KSO_WM_TEMPLATE_INDEX" val="2018730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EMPLATE_THUMBS_INDEX" val="1、2、3、6、8、10、11、12、15"/>
  <p:tag name="KSO_WM_SLIDE_ID" val="custom20187308_1"/>
  <p:tag name="KSO_WM_TEMPLATE_SUBCATEGORY" val="0"/>
  <p:tag name="KSO_WM_SLIDE_TYPE" val="title"/>
  <p:tag name="KSO_WM_SLIDE_SUBTYPE" val="pureTxt"/>
  <p:tag name="KSO_WM_SLIDE_ITEM_CNT" val="0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SLIDE_MODEL_TYPE" val="cover"/>
  <p:tag name="KSO_WM_SPECIAL_SOURCE" val="bdnul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128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FSHAPE" val="16781468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EMPLATE_CATEGORY" val="custom"/>
  <p:tag name="KSO_WM_TEMPLATE_INDEX" val="20187308"/>
  <p:tag name="KSO_WM_SPECIAL_SOURCE" val="bdnull"/>
</p:tagLst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</TotalTime>
  <Words>348</Words>
  <Application>Microsoft Office PowerPoint</Application>
  <PresentationFormat>宽屏</PresentationFormat>
  <Paragraphs>49</Paragraphs>
  <Slides>6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0" baseType="lpstr">
      <vt:lpstr>微软雅黑</vt:lpstr>
      <vt:lpstr>微软雅黑 Light</vt:lpstr>
      <vt:lpstr>Arial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yang changjiang</cp:lastModifiedBy>
  <cp:revision>159</cp:revision>
  <dcterms:created xsi:type="dcterms:W3CDTF">2019-04-08T13:11:00Z</dcterms:created>
  <dcterms:modified xsi:type="dcterms:W3CDTF">2020-05-30T14:54:55Z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