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86" r:id="rId5"/>
    <p:sldId id="287" r:id="rId6"/>
    <p:sldId id="269" r:id="rId7"/>
    <p:sldId id="274" r:id="rId8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FCC"/>
    <a:srgbClr val="7F7F7F"/>
    <a:srgbClr val="EFF6FC"/>
    <a:srgbClr val="D9D9D9"/>
    <a:srgbClr val="DCDCDC"/>
    <a:srgbClr val="F0F0F0"/>
    <a:srgbClr val="E6E6E6"/>
    <a:srgbClr val="C8C8C8"/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4" y="62"/>
      </p:cViewPr>
      <p:guideLst>
        <p:guide orient="horz" pos="205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2020/5/18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动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静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>
              <p:custDataLst>
                <p:tags r:id="rId2"/>
              </p:custDataLst>
            </p:nvPr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分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>
              <p:custDataLst>
                <p:tags r:id="rId3"/>
              </p:custDataLst>
            </p:nvPr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离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76923" y="704850"/>
            <a:ext cx="26219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nginx</a:t>
            </a:r>
            <a:endParaRPr lang="en-US" altLang="zh-CN" sz="72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2700000">
            <a:off x="1802130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1572260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854835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目</a:t>
            </a:r>
          </a:p>
        </p:txBody>
      </p:sp>
      <p:sp>
        <p:nvSpPr>
          <p:cNvPr id="10" name="任意多边形 9"/>
          <p:cNvSpPr/>
          <p:nvPr/>
        </p:nvSpPr>
        <p:spPr>
          <a:xfrm rot="2700000">
            <a:off x="3462655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3232785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rgbClr val="6D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15360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录</a:t>
            </a: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774383" y="704850"/>
            <a:ext cx="106432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774383" y="6188710"/>
            <a:ext cx="10643235" cy="0"/>
          </a:xfrm>
          <a:prstGeom prst="line">
            <a:avLst/>
          </a:prstGeom>
          <a:ln w="19050">
            <a:solidFill>
              <a:srgbClr val="BE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7139940" y="2480310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动静分离概念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87535" y="3566351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动静分离举例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741160" y="2385695"/>
            <a:ext cx="398780" cy="2164080"/>
            <a:chOff x="11076" y="3757"/>
            <a:chExt cx="628" cy="3408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 flipH="1">
            <a:off x="10287635" y="2385695"/>
            <a:ext cx="398780" cy="2164080"/>
            <a:chOff x="11076" y="3757"/>
            <a:chExt cx="628" cy="3408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070933" y="1547860"/>
            <a:ext cx="81868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动静分离是指在</a:t>
            </a:r>
            <a:r>
              <a:rPr lang="en-US" altLang="zh-CN" sz="2400" dirty="0"/>
              <a:t>web</a:t>
            </a:r>
            <a:r>
              <a:rPr lang="zh-CN" altLang="en-US" sz="2400" dirty="0"/>
              <a:t>服务器架构中，将静态页面与动态页面</a:t>
            </a:r>
            <a:endParaRPr lang="en-US" altLang="zh-CN" sz="2400" dirty="0"/>
          </a:p>
          <a:p>
            <a:r>
              <a:rPr lang="zh-CN" altLang="en-US" sz="2400" dirty="0"/>
              <a:t>或者静态内容接口和动态内容接口分开不同系统访问的架构</a:t>
            </a:r>
            <a:endParaRPr lang="en-US" altLang="zh-CN" sz="2400" dirty="0"/>
          </a:p>
          <a:p>
            <a:r>
              <a:rPr lang="zh-CN" altLang="en-US" sz="2400" dirty="0"/>
              <a:t>设计方法，进而提升整个</a:t>
            </a:r>
            <a:r>
              <a:rPr lang="zh-CN" altLang="en-US" sz="2400" dirty="0">
                <a:solidFill>
                  <a:srgbClr val="FF0000"/>
                </a:solidFill>
              </a:rPr>
              <a:t>服务访问性能和可维护性</a:t>
            </a:r>
            <a:r>
              <a:rPr lang="zh-CN" altLang="en-US" sz="2400" dirty="0"/>
              <a:t>。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B305B6C-A197-42D4-A3F0-96EE65CF262E}"/>
              </a:ext>
            </a:extLst>
          </p:cNvPr>
          <p:cNvSpPr/>
          <p:nvPr/>
        </p:nvSpPr>
        <p:spPr>
          <a:xfrm>
            <a:off x="2594153" y="342105"/>
            <a:ext cx="3570208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动静分离概念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3152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490423" y="2376805"/>
            <a:ext cx="1275441" cy="128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25D38855-442B-4FCD-80AC-49DE5E4C4CD6}"/>
              </a:ext>
            </a:extLst>
          </p:cNvPr>
          <p:cNvSpPr/>
          <p:nvPr/>
        </p:nvSpPr>
        <p:spPr>
          <a:xfrm>
            <a:off x="4563122" y="1879767"/>
            <a:ext cx="5388742" cy="223947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512369" y="199085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nginx</a:t>
            </a:r>
            <a:endParaRPr lang="en-US" altLang="zh-CN" dirty="0"/>
          </a:p>
        </p:txBody>
      </p:sp>
      <p:sp>
        <p:nvSpPr>
          <p:cNvPr id="20" name="矩形 19"/>
          <p:cNvSpPr/>
          <p:nvPr/>
        </p:nvSpPr>
        <p:spPr>
          <a:xfrm>
            <a:off x="4882197" y="2386220"/>
            <a:ext cx="2042386" cy="128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EC976A1-7B8A-495C-8837-D42632EC07E8}"/>
              </a:ext>
            </a:extLst>
          </p:cNvPr>
          <p:cNvSpPr/>
          <p:nvPr/>
        </p:nvSpPr>
        <p:spPr>
          <a:xfrm>
            <a:off x="7664037" y="2367390"/>
            <a:ext cx="2016130" cy="1290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7810473" y="2034140"/>
            <a:ext cx="206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Tomcat/</a:t>
            </a:r>
            <a:r>
              <a:rPr lang="en-US" altLang="zh-CN" dirty="0" err="1"/>
              <a:t>springboot</a:t>
            </a:r>
            <a:endParaRPr lang="en-US" altLang="zh-CN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AA719914-F832-4E7D-97D5-C91CBC73A89A}"/>
              </a:ext>
            </a:extLst>
          </p:cNvPr>
          <p:cNvSpPr txBox="1"/>
          <p:nvPr/>
        </p:nvSpPr>
        <p:spPr>
          <a:xfrm>
            <a:off x="7767547" y="27929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127.0.0.1:8080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DA7919E-1C6B-4939-BACB-2059B1FA9C1D}"/>
              </a:ext>
            </a:extLst>
          </p:cNvPr>
          <p:cNvSpPr txBox="1"/>
          <p:nvPr/>
        </p:nvSpPr>
        <p:spPr>
          <a:xfrm>
            <a:off x="2323938" y="1778075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     浏览器</a:t>
            </a:r>
            <a:endParaRPr lang="en-US" altLang="zh-CN" dirty="0"/>
          </a:p>
          <a:p>
            <a:r>
              <a:rPr lang="en-US" altLang="zh-CN" dirty="0"/>
              <a:t>192.168.1.102</a:t>
            </a:r>
          </a:p>
        </p:txBody>
      </p:sp>
      <p:sp>
        <p:nvSpPr>
          <p:cNvPr id="51" name="箭头: 左右 50">
            <a:extLst>
              <a:ext uri="{FF2B5EF4-FFF2-40B4-BE49-F238E27FC236}">
                <a16:creationId xmlns:a16="http://schemas.microsoft.com/office/drawing/2014/main" id="{E1A55E3B-BAD9-4139-9812-1CBF4330ED50}"/>
              </a:ext>
            </a:extLst>
          </p:cNvPr>
          <p:cNvSpPr/>
          <p:nvPr/>
        </p:nvSpPr>
        <p:spPr>
          <a:xfrm>
            <a:off x="6953616" y="2792929"/>
            <a:ext cx="671013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箭头: 左右 51">
            <a:extLst>
              <a:ext uri="{FF2B5EF4-FFF2-40B4-BE49-F238E27FC236}">
                <a16:creationId xmlns:a16="http://schemas.microsoft.com/office/drawing/2014/main" id="{46D4F5A5-6370-4C35-ABDC-9E4AA6D371EF}"/>
              </a:ext>
            </a:extLst>
          </p:cNvPr>
          <p:cNvSpPr/>
          <p:nvPr/>
        </p:nvSpPr>
        <p:spPr>
          <a:xfrm>
            <a:off x="3737543" y="2821535"/>
            <a:ext cx="114465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D57E84CB-42E8-4131-950E-B8EC45ACB712}"/>
              </a:ext>
            </a:extLst>
          </p:cNvPr>
          <p:cNvSpPr/>
          <p:nvPr/>
        </p:nvSpPr>
        <p:spPr>
          <a:xfrm>
            <a:off x="2571987" y="334268"/>
            <a:ext cx="4698722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动静分离访问流程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E6A676A2-35AF-44E6-B299-FCF8034CB7BE}"/>
              </a:ext>
            </a:extLst>
          </p:cNvPr>
          <p:cNvSpPr/>
          <p:nvPr/>
        </p:nvSpPr>
        <p:spPr>
          <a:xfrm>
            <a:off x="6170708" y="1456985"/>
            <a:ext cx="1877438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服务器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F2444E1-D0B0-4B05-9F88-CEB3A4D13347}"/>
              </a:ext>
            </a:extLst>
          </p:cNvPr>
          <p:cNvSpPr/>
          <p:nvPr/>
        </p:nvSpPr>
        <p:spPr>
          <a:xfrm>
            <a:off x="5382620" y="2538732"/>
            <a:ext cx="1118541" cy="4093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static</a:t>
            </a:r>
            <a:endParaRPr lang="zh-CN" altLang="en-US" dirty="0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7E6048EE-75F8-4E40-939D-708966580774}"/>
              </a:ext>
            </a:extLst>
          </p:cNvPr>
          <p:cNvSpPr/>
          <p:nvPr/>
        </p:nvSpPr>
        <p:spPr>
          <a:xfrm>
            <a:off x="5383655" y="3114469"/>
            <a:ext cx="1144654" cy="4093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proxy</a:t>
            </a:r>
            <a:endParaRPr lang="zh-CN" altLang="en-US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184B699-4622-4EFF-B962-AE7365E7A3CB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3765864" y="2743416"/>
            <a:ext cx="1616756" cy="2642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3E9D638B-A7AD-40F8-822B-E693EDFB6658}"/>
              </a:ext>
            </a:extLst>
          </p:cNvPr>
          <p:cNvCxnSpPr>
            <a:cxnSpLocks/>
            <a:endCxn id="8" idx="4"/>
          </p:cNvCxnSpPr>
          <p:nvPr/>
        </p:nvCxnSpPr>
        <p:spPr>
          <a:xfrm flipV="1">
            <a:off x="5921640" y="2948099"/>
            <a:ext cx="20251" cy="23317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60A606A4-C7DA-4A7A-A584-77A4FCE5F06D}"/>
              </a:ext>
            </a:extLst>
          </p:cNvPr>
          <p:cNvCxnSpPr>
            <a:cxnSpLocks/>
            <a:stCxn id="24" idx="6"/>
          </p:cNvCxnSpPr>
          <p:nvPr/>
        </p:nvCxnSpPr>
        <p:spPr>
          <a:xfrm flipV="1">
            <a:off x="6528309" y="3303225"/>
            <a:ext cx="1159509" cy="1592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3152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2490423" y="2376805"/>
            <a:ext cx="1275441" cy="128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25D38855-442B-4FCD-80AC-49DE5E4C4CD6}"/>
              </a:ext>
            </a:extLst>
          </p:cNvPr>
          <p:cNvSpPr/>
          <p:nvPr/>
        </p:nvSpPr>
        <p:spPr>
          <a:xfrm>
            <a:off x="7331778" y="1935579"/>
            <a:ext cx="2620086" cy="2183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0E95EEF2-2670-47CA-9C2E-4980ECCB356C}"/>
              </a:ext>
            </a:extLst>
          </p:cNvPr>
          <p:cNvSpPr/>
          <p:nvPr/>
        </p:nvSpPr>
        <p:spPr>
          <a:xfrm>
            <a:off x="4539580" y="1943415"/>
            <a:ext cx="2620086" cy="218365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512369" y="199085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nginx</a:t>
            </a:r>
            <a:endParaRPr lang="en-US" altLang="zh-CN" dirty="0"/>
          </a:p>
        </p:txBody>
      </p:sp>
      <p:sp>
        <p:nvSpPr>
          <p:cNvPr id="20" name="矩形 19"/>
          <p:cNvSpPr/>
          <p:nvPr/>
        </p:nvSpPr>
        <p:spPr>
          <a:xfrm>
            <a:off x="4882197" y="2386220"/>
            <a:ext cx="2042386" cy="1281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EC976A1-7B8A-495C-8837-D42632EC07E8}"/>
              </a:ext>
            </a:extLst>
          </p:cNvPr>
          <p:cNvSpPr/>
          <p:nvPr/>
        </p:nvSpPr>
        <p:spPr>
          <a:xfrm>
            <a:off x="7664037" y="2367390"/>
            <a:ext cx="2016130" cy="1290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7810473" y="2034140"/>
            <a:ext cx="206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Tomcat/</a:t>
            </a:r>
            <a:r>
              <a:rPr lang="en-US" altLang="zh-CN" dirty="0" err="1"/>
              <a:t>springboot</a:t>
            </a:r>
            <a:endParaRPr lang="en-US" altLang="zh-CN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AA719914-F832-4E7D-97D5-C91CBC73A89A}"/>
              </a:ext>
            </a:extLst>
          </p:cNvPr>
          <p:cNvSpPr txBox="1"/>
          <p:nvPr/>
        </p:nvSpPr>
        <p:spPr>
          <a:xfrm>
            <a:off x="7767547" y="2792929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127.0.0.1:8080</a:t>
            </a: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7DA7919E-1C6B-4939-BACB-2059B1FA9C1D}"/>
              </a:ext>
            </a:extLst>
          </p:cNvPr>
          <p:cNvSpPr txBox="1"/>
          <p:nvPr/>
        </p:nvSpPr>
        <p:spPr>
          <a:xfrm>
            <a:off x="2323938" y="1778075"/>
            <a:ext cx="165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     浏览器</a:t>
            </a:r>
            <a:endParaRPr lang="en-US" altLang="zh-CN" dirty="0"/>
          </a:p>
          <a:p>
            <a:r>
              <a:rPr lang="en-US" altLang="zh-CN" dirty="0"/>
              <a:t>192.168.1.102</a:t>
            </a:r>
          </a:p>
        </p:txBody>
      </p:sp>
      <p:sp>
        <p:nvSpPr>
          <p:cNvPr id="51" name="箭头: 左右 50">
            <a:extLst>
              <a:ext uri="{FF2B5EF4-FFF2-40B4-BE49-F238E27FC236}">
                <a16:creationId xmlns:a16="http://schemas.microsoft.com/office/drawing/2014/main" id="{E1A55E3B-BAD9-4139-9812-1CBF4330ED50}"/>
              </a:ext>
            </a:extLst>
          </p:cNvPr>
          <p:cNvSpPr/>
          <p:nvPr/>
        </p:nvSpPr>
        <p:spPr>
          <a:xfrm>
            <a:off x="6953616" y="2792929"/>
            <a:ext cx="671013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箭头: 左右 51">
            <a:extLst>
              <a:ext uri="{FF2B5EF4-FFF2-40B4-BE49-F238E27FC236}">
                <a16:creationId xmlns:a16="http://schemas.microsoft.com/office/drawing/2014/main" id="{46D4F5A5-6370-4C35-ABDC-9E4AA6D371EF}"/>
              </a:ext>
            </a:extLst>
          </p:cNvPr>
          <p:cNvSpPr/>
          <p:nvPr/>
        </p:nvSpPr>
        <p:spPr>
          <a:xfrm>
            <a:off x="3737543" y="2821535"/>
            <a:ext cx="1144654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D57E84CB-42E8-4131-950E-B8EC45ACB712}"/>
              </a:ext>
            </a:extLst>
          </p:cNvPr>
          <p:cNvSpPr/>
          <p:nvPr/>
        </p:nvSpPr>
        <p:spPr>
          <a:xfrm>
            <a:off x="2571987" y="334268"/>
            <a:ext cx="4698722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动静分离访问流程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E6A676A2-35AF-44E6-B299-FCF8034CB7BE}"/>
              </a:ext>
            </a:extLst>
          </p:cNvPr>
          <p:cNvSpPr/>
          <p:nvPr/>
        </p:nvSpPr>
        <p:spPr>
          <a:xfrm>
            <a:off x="5932146" y="1464377"/>
            <a:ext cx="1313181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前端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3F2444E1-D0B0-4B05-9F88-CEB3A4D13347}"/>
              </a:ext>
            </a:extLst>
          </p:cNvPr>
          <p:cNvSpPr/>
          <p:nvPr/>
        </p:nvSpPr>
        <p:spPr>
          <a:xfrm>
            <a:off x="5367391" y="2487247"/>
            <a:ext cx="1118541" cy="4093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static</a:t>
            </a:r>
            <a:endParaRPr lang="zh-CN" altLang="en-US" dirty="0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7E6048EE-75F8-4E40-939D-708966580774}"/>
              </a:ext>
            </a:extLst>
          </p:cNvPr>
          <p:cNvSpPr/>
          <p:nvPr/>
        </p:nvSpPr>
        <p:spPr>
          <a:xfrm>
            <a:off x="5383655" y="3114469"/>
            <a:ext cx="1144654" cy="4093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proxy</a:t>
            </a:r>
            <a:endParaRPr lang="zh-CN" altLang="en-US" dirty="0"/>
          </a:p>
        </p:txBody>
      </p: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B184B699-4622-4EFF-B962-AE7365E7A3CB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3750635" y="2691931"/>
            <a:ext cx="1616756" cy="2642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3E9D638B-A7AD-40F8-822B-E693EDFB6658}"/>
              </a:ext>
            </a:extLst>
          </p:cNvPr>
          <p:cNvCxnSpPr>
            <a:cxnSpLocks/>
            <a:endCxn id="8" idx="4"/>
          </p:cNvCxnSpPr>
          <p:nvPr/>
        </p:nvCxnSpPr>
        <p:spPr>
          <a:xfrm flipV="1">
            <a:off x="5906411" y="2896614"/>
            <a:ext cx="20251" cy="23317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60A606A4-C7DA-4A7A-A584-77A4FCE5F06D}"/>
              </a:ext>
            </a:extLst>
          </p:cNvPr>
          <p:cNvCxnSpPr>
            <a:cxnSpLocks/>
            <a:stCxn id="24" idx="6"/>
          </p:cNvCxnSpPr>
          <p:nvPr/>
        </p:nvCxnSpPr>
        <p:spPr>
          <a:xfrm flipV="1">
            <a:off x="6528309" y="3303225"/>
            <a:ext cx="1159509" cy="1592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>
            <a:extLst>
              <a:ext uri="{FF2B5EF4-FFF2-40B4-BE49-F238E27FC236}">
                <a16:creationId xmlns:a16="http://schemas.microsoft.com/office/drawing/2014/main" id="{0884A00D-14BB-4A3D-8152-98B2D529EE56}"/>
              </a:ext>
            </a:extLst>
          </p:cNvPr>
          <p:cNvSpPr/>
          <p:nvPr/>
        </p:nvSpPr>
        <p:spPr>
          <a:xfrm>
            <a:off x="5052167" y="1208106"/>
            <a:ext cx="1118541" cy="4093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static</a:t>
            </a:r>
            <a:endParaRPr lang="zh-CN" altLang="en-US" dirty="0"/>
          </a:p>
        </p:txBody>
      </p:sp>
      <p:sp>
        <p:nvSpPr>
          <p:cNvPr id="10" name="标注: 线形 9">
            <a:extLst>
              <a:ext uri="{FF2B5EF4-FFF2-40B4-BE49-F238E27FC236}">
                <a16:creationId xmlns:a16="http://schemas.microsoft.com/office/drawing/2014/main" id="{C3107D39-E23C-44EB-8C67-68FB46E046FA}"/>
              </a:ext>
            </a:extLst>
          </p:cNvPr>
          <p:cNvSpPr/>
          <p:nvPr/>
        </p:nvSpPr>
        <p:spPr>
          <a:xfrm>
            <a:off x="7908486" y="925680"/>
            <a:ext cx="1423292" cy="612648"/>
          </a:xfrm>
          <a:prstGeom prst="borderCallout1">
            <a:avLst>
              <a:gd name="adj1" fmla="val 18750"/>
              <a:gd name="adj2" fmla="val -8333"/>
              <a:gd name="adj3" fmla="val 82070"/>
              <a:gd name="adj4" fmla="val -1267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纯静态资源服务器</a:t>
            </a: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69EFDED2-B757-4422-8113-598100E88280}"/>
              </a:ext>
            </a:extLst>
          </p:cNvPr>
          <p:cNvCxnSpPr>
            <a:cxnSpLocks/>
          </p:cNvCxnSpPr>
          <p:nvPr/>
        </p:nvCxnSpPr>
        <p:spPr>
          <a:xfrm flipV="1">
            <a:off x="3765864" y="1497031"/>
            <a:ext cx="1381033" cy="101004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矩形 33">
            <a:extLst>
              <a:ext uri="{FF2B5EF4-FFF2-40B4-BE49-F238E27FC236}">
                <a16:creationId xmlns:a16="http://schemas.microsoft.com/office/drawing/2014/main" id="{ABBA7F56-1978-498A-AD93-F2E117A610CF}"/>
              </a:ext>
            </a:extLst>
          </p:cNvPr>
          <p:cNvSpPr/>
          <p:nvPr/>
        </p:nvSpPr>
        <p:spPr>
          <a:xfrm>
            <a:off x="7283809" y="1465011"/>
            <a:ext cx="1313181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后端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250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弧形 23"/>
          <p:cNvSpPr/>
          <p:nvPr/>
        </p:nvSpPr>
        <p:spPr>
          <a:xfrm rot="14700000">
            <a:off x="88265" y="676275"/>
            <a:ext cx="4025900" cy="4697730"/>
          </a:xfrm>
          <a:prstGeom prst="arc">
            <a:avLst>
              <a:gd name="adj1" fmla="val 13148650"/>
              <a:gd name="adj2" fmla="val 361756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413510" y="1162137"/>
            <a:ext cx="9336755" cy="5148606"/>
            <a:chOff x="2336" y="1346"/>
            <a:chExt cx="14704" cy="8108"/>
          </a:xfrm>
        </p:grpSpPr>
        <p:sp>
          <p:nvSpPr>
            <p:cNvPr id="2" name="任意多边形 1"/>
            <p:cNvSpPr/>
            <p:nvPr/>
          </p:nvSpPr>
          <p:spPr>
            <a:xfrm rot="20880000">
              <a:off x="6272" y="1346"/>
              <a:ext cx="10768" cy="8108"/>
            </a:xfrm>
            <a:custGeom>
              <a:avLst/>
              <a:gdLst>
                <a:gd name="connsiteX0" fmla="*/ 16 w 10768"/>
                <a:gd name="connsiteY0" fmla="*/ 1801 h 8108"/>
                <a:gd name="connsiteX1" fmla="*/ 6756 w 10768"/>
                <a:gd name="connsiteY1" fmla="*/ 0 h 8108"/>
                <a:gd name="connsiteX2" fmla="*/ 10768 w 10768"/>
                <a:gd name="connsiteY2" fmla="*/ 4048 h 8108"/>
                <a:gd name="connsiteX3" fmla="*/ 6755 w 10768"/>
                <a:gd name="connsiteY3" fmla="*/ 8108 h 8108"/>
                <a:gd name="connsiteX4" fmla="*/ 0 w 10768"/>
                <a:gd name="connsiteY4" fmla="*/ 6462 h 8108"/>
                <a:gd name="connsiteX5" fmla="*/ 16 w 10768"/>
                <a:gd name="connsiteY5" fmla="*/ 1801 h 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768" h="8108">
                  <a:moveTo>
                    <a:pt x="16" y="1801"/>
                  </a:moveTo>
                  <a:cubicBezTo>
                    <a:pt x="3325" y="1766"/>
                    <a:pt x="4692" y="10"/>
                    <a:pt x="6756" y="0"/>
                  </a:cubicBezTo>
                  <a:cubicBezTo>
                    <a:pt x="8820" y="-10"/>
                    <a:pt x="10768" y="1797"/>
                    <a:pt x="10768" y="4048"/>
                  </a:cubicBezTo>
                  <a:cubicBezTo>
                    <a:pt x="10768" y="6299"/>
                    <a:pt x="8806" y="8109"/>
                    <a:pt x="6755" y="8108"/>
                  </a:cubicBezTo>
                  <a:cubicBezTo>
                    <a:pt x="4704" y="8107"/>
                    <a:pt x="3256" y="6481"/>
                    <a:pt x="0" y="6462"/>
                  </a:cubicBezTo>
                  <a:cubicBezTo>
                    <a:pt x="16" y="4852"/>
                    <a:pt x="16" y="3755"/>
                    <a:pt x="16" y="1801"/>
                  </a:cubicBezTo>
                  <a:close/>
                </a:path>
              </a:pathLst>
            </a:custGeom>
            <a:noFill/>
            <a:ln>
              <a:solidFill>
                <a:srgbClr val="6D9F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任意多边形 2"/>
            <p:cNvSpPr/>
            <p:nvPr/>
          </p:nvSpPr>
          <p:spPr>
            <a:xfrm rot="600000">
              <a:off x="3161" y="4285"/>
              <a:ext cx="3905" cy="4986"/>
            </a:xfrm>
            <a:custGeom>
              <a:avLst/>
              <a:gdLst>
                <a:gd name="connsiteX0" fmla="*/ 3905 w 3904"/>
                <a:gd name="connsiteY0" fmla="*/ 4318 h 4985"/>
                <a:gd name="connsiteX1" fmla="*/ 1329 w 3904"/>
                <a:gd name="connsiteY1" fmla="*/ 4702 h 4985"/>
                <a:gd name="connsiteX2" fmla="*/ 34 w 3904"/>
                <a:gd name="connsiteY2" fmla="*/ 1501 h 4985"/>
                <a:gd name="connsiteX3" fmla="*/ 2156 w 3904"/>
                <a:gd name="connsiteY3" fmla="*/ 0 h 4985"/>
                <a:gd name="connsiteX4" fmla="*/ 3905 w 3904"/>
                <a:gd name="connsiteY4" fmla="*/ 4318 h 4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05" h="4986">
                  <a:moveTo>
                    <a:pt x="3905" y="4318"/>
                  </a:moveTo>
                  <a:cubicBezTo>
                    <a:pt x="2379" y="4935"/>
                    <a:pt x="1565" y="5253"/>
                    <a:pt x="1329" y="4702"/>
                  </a:cubicBezTo>
                  <a:cubicBezTo>
                    <a:pt x="694" y="3073"/>
                    <a:pt x="338" y="2439"/>
                    <a:pt x="34" y="1501"/>
                  </a:cubicBezTo>
                  <a:cubicBezTo>
                    <a:pt x="-201" y="759"/>
                    <a:pt x="812" y="598"/>
                    <a:pt x="2156" y="0"/>
                  </a:cubicBezTo>
                  <a:lnTo>
                    <a:pt x="3905" y="4318"/>
                  </a:lnTo>
                  <a:close/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 rot="600000">
              <a:off x="2336" y="6217"/>
              <a:ext cx="1676" cy="2286"/>
            </a:xfrm>
            <a:custGeom>
              <a:avLst/>
              <a:gdLst>
                <a:gd name="connsiteX0" fmla="*/ 1676 w 1675"/>
                <a:gd name="connsiteY0" fmla="*/ 2012 h 2286"/>
                <a:gd name="connsiteX1" fmla="*/ 601 w 1675"/>
                <a:gd name="connsiteY1" fmla="*/ 2121 h 2286"/>
                <a:gd name="connsiteX2" fmla="*/ 25 w 1675"/>
                <a:gd name="connsiteY2" fmla="*/ 699 h 2286"/>
                <a:gd name="connsiteX3" fmla="*/ 825 w 1675"/>
                <a:gd name="connsiteY3" fmla="*/ 0 h 2286"/>
                <a:gd name="connsiteX4" fmla="*/ 1676 w 1675"/>
                <a:gd name="connsiteY4" fmla="*/ 2012 h 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" h="2286">
                  <a:moveTo>
                    <a:pt x="1676" y="2012"/>
                  </a:moveTo>
                  <a:cubicBezTo>
                    <a:pt x="931" y="2327"/>
                    <a:pt x="714" y="2381"/>
                    <a:pt x="601" y="2121"/>
                  </a:cubicBezTo>
                  <a:cubicBezTo>
                    <a:pt x="297" y="1356"/>
                    <a:pt x="171" y="1140"/>
                    <a:pt x="25" y="699"/>
                  </a:cubicBezTo>
                  <a:cubicBezTo>
                    <a:pt x="-87" y="350"/>
                    <a:pt x="182" y="281"/>
                    <a:pt x="825" y="0"/>
                  </a:cubicBezTo>
                  <a:lnTo>
                    <a:pt x="1676" y="2012"/>
                  </a:lnTo>
                  <a:close/>
                </a:path>
              </a:pathLst>
            </a:custGeom>
            <a:noFill/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3713" y="4377"/>
              <a:ext cx="2708" cy="4841"/>
            </a:xfrm>
            <a:custGeom>
              <a:avLst/>
              <a:gdLst>
                <a:gd name="connsiteX0" fmla="*/ 1929 w 2707"/>
                <a:gd name="connsiteY0" fmla="*/ 0 h 4841"/>
                <a:gd name="connsiteX1" fmla="*/ 2701 w 2707"/>
                <a:gd name="connsiteY1" fmla="*/ 4613 h 4841"/>
                <a:gd name="connsiteX2" fmla="*/ 1572 w 2707"/>
                <a:gd name="connsiteY2" fmla="*/ 101 h 4841"/>
                <a:gd name="connsiteX3" fmla="*/ 2315 w 2707"/>
                <a:gd name="connsiteY3" fmla="*/ 4682 h 4841"/>
                <a:gd name="connsiteX4" fmla="*/ 1140 w 2707"/>
                <a:gd name="connsiteY4" fmla="*/ 173 h 4841"/>
                <a:gd name="connsiteX5" fmla="*/ 1906 w 2707"/>
                <a:gd name="connsiteY5" fmla="*/ 4750 h 4841"/>
                <a:gd name="connsiteX6" fmla="*/ 732 w 2707"/>
                <a:gd name="connsiteY6" fmla="*/ 269 h 4841"/>
                <a:gd name="connsiteX7" fmla="*/ 1474 w 2707"/>
                <a:gd name="connsiteY7" fmla="*/ 4795 h 4841"/>
                <a:gd name="connsiteX8" fmla="*/ 360 w 2707"/>
                <a:gd name="connsiteY8" fmla="*/ 365 h 4841"/>
                <a:gd name="connsiteX9" fmla="*/ 984 w 2707"/>
                <a:gd name="connsiteY9" fmla="*/ 4841 h 4841"/>
                <a:gd name="connsiteX10" fmla="*/ 12 w 2707"/>
                <a:gd name="connsiteY10" fmla="*/ 497 h 4841"/>
                <a:gd name="connsiteX11" fmla="*/ 497 w 2707"/>
                <a:gd name="connsiteY11" fmla="*/ 4682 h 4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8" h="4841">
                  <a:moveTo>
                    <a:pt x="1929" y="0"/>
                  </a:moveTo>
                  <a:cubicBezTo>
                    <a:pt x="2107" y="1013"/>
                    <a:pt x="2778" y="4599"/>
                    <a:pt x="2701" y="4613"/>
                  </a:cubicBezTo>
                  <a:cubicBezTo>
                    <a:pt x="2624" y="4627"/>
                    <a:pt x="1649" y="87"/>
                    <a:pt x="1572" y="101"/>
                  </a:cubicBezTo>
                  <a:cubicBezTo>
                    <a:pt x="1495" y="115"/>
                    <a:pt x="2392" y="4664"/>
                    <a:pt x="2315" y="4682"/>
                  </a:cubicBezTo>
                  <a:cubicBezTo>
                    <a:pt x="2238" y="4700"/>
                    <a:pt x="1222" y="159"/>
                    <a:pt x="1140" y="173"/>
                  </a:cubicBezTo>
                  <a:cubicBezTo>
                    <a:pt x="1058" y="187"/>
                    <a:pt x="1992" y="4736"/>
                    <a:pt x="1906" y="4750"/>
                  </a:cubicBezTo>
                  <a:cubicBezTo>
                    <a:pt x="1820" y="4764"/>
                    <a:pt x="818" y="260"/>
                    <a:pt x="732" y="269"/>
                  </a:cubicBezTo>
                  <a:cubicBezTo>
                    <a:pt x="646" y="278"/>
                    <a:pt x="1547" y="4777"/>
                    <a:pt x="1474" y="4795"/>
                  </a:cubicBezTo>
                  <a:cubicBezTo>
                    <a:pt x="1401" y="4813"/>
                    <a:pt x="455" y="351"/>
                    <a:pt x="360" y="365"/>
                  </a:cubicBezTo>
                  <a:cubicBezTo>
                    <a:pt x="265" y="379"/>
                    <a:pt x="1061" y="4814"/>
                    <a:pt x="984" y="4841"/>
                  </a:cubicBezTo>
                  <a:cubicBezTo>
                    <a:pt x="907" y="4868"/>
                    <a:pt x="112" y="533"/>
                    <a:pt x="12" y="497"/>
                  </a:cubicBezTo>
                  <a:cubicBezTo>
                    <a:pt x="-88" y="461"/>
                    <a:pt x="447" y="3832"/>
                    <a:pt x="497" y="4682"/>
                  </a:cubicBezTo>
                </a:path>
              </a:pathLst>
            </a:cu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7" name="直接连接符 6"/>
          <p:cNvCxnSpPr/>
          <p:nvPr/>
        </p:nvCxnSpPr>
        <p:spPr>
          <a:xfrm flipV="1">
            <a:off x="10944860" y="2317750"/>
            <a:ext cx="1274445" cy="417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10352405" y="-12700"/>
            <a:ext cx="1826260" cy="1680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9385935" y="-27305"/>
            <a:ext cx="293370" cy="973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 flipV="1">
            <a:off x="8048625" y="-56515"/>
            <a:ext cx="23495" cy="815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0981055" y="3868420"/>
            <a:ext cx="1203960" cy="228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10749915" y="4886960"/>
            <a:ext cx="1443355" cy="5918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9999345" y="5788660"/>
            <a:ext cx="1039495" cy="1043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8960485" y="6240780"/>
            <a:ext cx="130175" cy="591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5537200" y="2736215"/>
            <a:ext cx="45802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将静态页面与动态页面</a:t>
            </a:r>
            <a:endParaRPr lang="en-US" altLang="zh-CN" sz="2400" dirty="0"/>
          </a:p>
          <a:p>
            <a:r>
              <a:rPr lang="zh-CN" altLang="en-US" sz="2400" dirty="0"/>
              <a:t>或者静态内容接口和动态内容接口分开不同系统访问的架构</a:t>
            </a:r>
            <a:endParaRPr lang="en-US" altLang="zh-CN" sz="2400" dirty="0"/>
          </a:p>
          <a:p>
            <a:r>
              <a:rPr lang="zh-CN" altLang="en-US" sz="2400" dirty="0"/>
              <a:t>设计方法，进而提升整个</a:t>
            </a:r>
            <a:r>
              <a:rPr lang="zh-CN" altLang="en-US" sz="2400" dirty="0">
                <a:solidFill>
                  <a:srgbClr val="FF0000"/>
                </a:solidFill>
              </a:rPr>
              <a:t>服务访问性能和可维护性</a:t>
            </a:r>
            <a:r>
              <a:rPr lang="zh-CN" altLang="en-US" sz="2400" dirty="0"/>
              <a:t>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17" name="文本框 16"/>
          <p:cNvSpPr txBox="1"/>
          <p:nvPr/>
        </p:nvSpPr>
        <p:spPr>
          <a:xfrm>
            <a:off x="3723005" y="819150"/>
            <a:ext cx="342011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微软雅黑 Light" panose="020B0502040204020203" charset="-122"/>
                <a:ea typeface="微软雅黑 Light" panose="020B0502040204020203" charset="-122"/>
              </a:rPr>
              <a:t>动静分离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2842895" y="609600"/>
            <a:ext cx="810260" cy="1080135"/>
            <a:chOff x="2962" y="1046"/>
            <a:chExt cx="1505" cy="2006"/>
          </a:xfrm>
        </p:grpSpPr>
        <p:sp>
          <p:nvSpPr>
            <p:cNvPr id="18" name="任意多边形 17"/>
            <p:cNvSpPr/>
            <p:nvPr/>
          </p:nvSpPr>
          <p:spPr>
            <a:xfrm rot="13500000">
              <a:off x="2961" y="1803"/>
              <a:ext cx="1250" cy="1249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 rot="10800000">
              <a:off x="3603" y="1046"/>
              <a:ext cx="865" cy="138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9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观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看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26399e8-be46-466c-845a-a3d277ce97ec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12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46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137</Words>
  <Application>Microsoft Office PowerPoint</Application>
  <PresentationFormat>宽屏</PresentationFormat>
  <Paragraphs>44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微软雅黑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yang changjiang</cp:lastModifiedBy>
  <cp:revision>83</cp:revision>
  <dcterms:created xsi:type="dcterms:W3CDTF">2019-04-08T13:11:00Z</dcterms:created>
  <dcterms:modified xsi:type="dcterms:W3CDTF">2020-05-18T14:50:01Z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